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8"/>
  </p:notesMasterIdLst>
  <p:sldIdLst>
    <p:sldId id="256" r:id="rId3"/>
    <p:sldId id="258" r:id="rId4"/>
    <p:sldId id="288" r:id="rId5"/>
    <p:sldId id="289" r:id="rId6"/>
    <p:sldId id="290" r:id="rId7"/>
    <p:sldId id="260" r:id="rId8"/>
    <p:sldId id="261" r:id="rId9"/>
    <p:sldId id="269" r:id="rId10"/>
    <p:sldId id="262" r:id="rId11"/>
    <p:sldId id="292" r:id="rId12"/>
    <p:sldId id="293" r:id="rId13"/>
    <p:sldId id="294" r:id="rId14"/>
    <p:sldId id="295" r:id="rId15"/>
    <p:sldId id="298" r:id="rId16"/>
    <p:sldId id="299" r:id="rId17"/>
    <p:sldId id="300" r:id="rId18"/>
    <p:sldId id="301" r:id="rId19"/>
    <p:sldId id="267" r:id="rId20"/>
    <p:sldId id="275" r:id="rId21"/>
    <p:sldId id="268" r:id="rId22"/>
    <p:sldId id="303" r:id="rId23"/>
    <p:sldId id="263" r:id="rId24"/>
    <p:sldId id="291" r:id="rId25"/>
    <p:sldId id="304" r:id="rId26"/>
    <p:sldId id="283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9E8540-04EC-41EB-B2BF-BBF79C026936}">
  <a:tblStyle styleId="{FE9E8540-04EC-41EB-B2BF-BBF79C0269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7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911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8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40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0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909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2281b2f5_1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2281b2f5_1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2281b2f5_1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2281b2f5_1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8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706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59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5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37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02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2281b2f5_15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2281b2f5_15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➜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Análisis de Campañas de Marketing con Python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0AA8C9-68AB-47F8-BDA1-56B36393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4" y="4511329"/>
            <a:ext cx="547110" cy="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INGRESOS POR VENTA</a:t>
            </a:r>
            <a:endParaRPr dirty="0"/>
          </a:p>
        </p:txBody>
      </p:sp>
      <p:grpSp>
        <p:nvGrpSpPr>
          <p:cNvPr id="3" name="Google Shape;693;p51">
            <a:extLst>
              <a:ext uri="{FF2B5EF4-FFF2-40B4-BE49-F238E27FC236}">
                <a16:creationId xmlns:a16="http://schemas.microsoft.com/office/drawing/2014/main" id="{65633F4C-7BD4-4227-A336-F0A521423025}"/>
              </a:ext>
            </a:extLst>
          </p:cNvPr>
          <p:cNvGrpSpPr/>
          <p:nvPr/>
        </p:nvGrpSpPr>
        <p:grpSpPr>
          <a:xfrm>
            <a:off x="4192544" y="3058652"/>
            <a:ext cx="758911" cy="535153"/>
            <a:chOff x="4604550" y="3714775"/>
            <a:chExt cx="439625" cy="319075"/>
          </a:xfrm>
        </p:grpSpPr>
        <p:sp>
          <p:nvSpPr>
            <p:cNvPr id="4" name="Google Shape;694;p51">
              <a:extLst>
                <a:ext uri="{FF2B5EF4-FFF2-40B4-BE49-F238E27FC236}">
                  <a16:creationId xmlns:a16="http://schemas.microsoft.com/office/drawing/2014/main" id="{A8446A0C-3394-4885-B4F1-ED50F9C24446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95;p51">
              <a:extLst>
                <a:ext uri="{FF2B5EF4-FFF2-40B4-BE49-F238E27FC236}">
                  <a16:creationId xmlns:a16="http://schemas.microsoft.com/office/drawing/2014/main" id="{1155DD24-9322-430D-8BEC-4026407E52BD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Es importante identificar los volúmenes de venta que provienen de los diferentes </a:t>
            </a:r>
            <a:r>
              <a:rPr lang="es-MX" b="1" dirty="0">
                <a:solidFill>
                  <a:srgbClr val="FFFF00"/>
                </a:solidFill>
              </a:rPr>
              <a:t>canales publicitarios</a:t>
            </a:r>
            <a:r>
              <a:rPr lang="es-MX" b="1" dirty="0"/>
              <a:t> (email marketing, TV, Facebook, Instagram)</a:t>
            </a:r>
            <a:endParaRPr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INGRESOS POR VENTA</a:t>
            </a:r>
            <a:endParaRPr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Está claro que el objetivo principal de las campañas de marketing es </a:t>
            </a:r>
            <a:r>
              <a:rPr lang="es-MX" b="1" dirty="0">
                <a:solidFill>
                  <a:srgbClr val="FFFF00"/>
                </a:solidFill>
              </a:rPr>
              <a:t>generar ingresos</a:t>
            </a:r>
            <a:r>
              <a:rPr lang="es-MX" b="1" dirty="0"/>
              <a:t> a la compañía.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Ninguna compañía quiere gastar más dinero del que genera.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/>
      <p:bldP spid="18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br>
              <a:rPr lang="en" dirty="0"/>
            </a:br>
            <a:r>
              <a:rPr lang="es-MX" dirty="0"/>
              <a:t>COSTO POR ADQUISICIÓN (CPA)</a:t>
            </a:r>
            <a:endParaRPr dirty="0"/>
          </a:p>
        </p:txBody>
      </p:sp>
      <p:grpSp>
        <p:nvGrpSpPr>
          <p:cNvPr id="3" name="Google Shape;621;p51">
            <a:extLst>
              <a:ext uri="{FF2B5EF4-FFF2-40B4-BE49-F238E27FC236}">
                <a16:creationId xmlns:a16="http://schemas.microsoft.com/office/drawing/2014/main" id="{7A7FAC53-AB15-4356-99AC-58B6F849DBDB}"/>
              </a:ext>
            </a:extLst>
          </p:cNvPr>
          <p:cNvGrpSpPr/>
          <p:nvPr/>
        </p:nvGrpSpPr>
        <p:grpSpPr>
          <a:xfrm>
            <a:off x="4396358" y="3059429"/>
            <a:ext cx="351283" cy="783234"/>
            <a:chOff x="3384375" y="2267500"/>
            <a:chExt cx="203375" cy="507825"/>
          </a:xfrm>
        </p:grpSpPr>
        <p:sp>
          <p:nvSpPr>
            <p:cNvPr id="4" name="Google Shape;622;p51">
              <a:extLst>
                <a:ext uri="{FF2B5EF4-FFF2-40B4-BE49-F238E27FC236}">
                  <a16:creationId xmlns:a16="http://schemas.microsoft.com/office/drawing/2014/main" id="{DC5BEE15-6933-43B1-8FF0-9F2EBC959FF4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3;p51">
              <a:extLst>
                <a:ext uri="{FF2B5EF4-FFF2-40B4-BE49-F238E27FC236}">
                  <a16:creationId xmlns:a16="http://schemas.microsoft.com/office/drawing/2014/main" id="{CD087908-31A7-451B-9CE3-BE59E4DB3ED3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710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Es importante comparar este indicador con los niveles de venta para determinar la rentabilidad de las campañas.</a:t>
            </a:r>
            <a:endParaRPr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COSTO POR ADQUISICIÓN (CPA)</a:t>
            </a:r>
            <a:endParaRPr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Este indicador muestra el </a:t>
            </a:r>
            <a:r>
              <a:rPr lang="es-MX" b="1" dirty="0">
                <a:solidFill>
                  <a:srgbClr val="FFFF00"/>
                </a:solidFill>
              </a:rPr>
              <a:t>costo de adquirir un cliente</a:t>
            </a:r>
            <a:r>
              <a:rPr lang="es-MX" b="1" dirty="0"/>
              <a:t> a través de las campañas de marketing.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Un CPA alto significa que es muy costoso adquirir un nuevo cliente, mientras que CPA bajo significa lo contrario.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12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/>
      <p:bldP spid="18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</a:t>
            </a:r>
            <a:br>
              <a:rPr lang="es-MX" dirty="0"/>
            </a:br>
            <a:r>
              <a:rPr lang="es-MX" dirty="0"/>
              <a:t>CLICK-THROUGH RATE (CTR)</a:t>
            </a:r>
          </a:p>
        </p:txBody>
      </p:sp>
      <p:grpSp>
        <p:nvGrpSpPr>
          <p:cNvPr id="3" name="Google Shape;645;p51">
            <a:extLst>
              <a:ext uri="{FF2B5EF4-FFF2-40B4-BE49-F238E27FC236}">
                <a16:creationId xmlns:a16="http://schemas.microsoft.com/office/drawing/2014/main" id="{9023BC35-74A1-41B3-9E93-D52B69B1BD93}"/>
              </a:ext>
            </a:extLst>
          </p:cNvPr>
          <p:cNvGrpSpPr/>
          <p:nvPr/>
        </p:nvGrpSpPr>
        <p:grpSpPr>
          <a:xfrm>
            <a:off x="4215810" y="3168504"/>
            <a:ext cx="712380" cy="584789"/>
            <a:chOff x="2583100" y="2973775"/>
            <a:chExt cx="461550" cy="437200"/>
          </a:xfrm>
        </p:grpSpPr>
        <p:sp>
          <p:nvSpPr>
            <p:cNvPr id="4" name="Google Shape;646;p51">
              <a:extLst>
                <a:ext uri="{FF2B5EF4-FFF2-40B4-BE49-F238E27FC236}">
                  <a16:creationId xmlns:a16="http://schemas.microsoft.com/office/drawing/2014/main" id="{D7CEB01B-6235-4B42-A53B-3DCA9C182A27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47;p51">
              <a:extLst>
                <a:ext uri="{FF2B5EF4-FFF2-40B4-BE49-F238E27FC236}">
                  <a16:creationId xmlns:a16="http://schemas.microsoft.com/office/drawing/2014/main" id="{5AD95638-E918-4705-A07C-7A4F1C5B4454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978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Es un indicador importante porque mide la efectividad de tus campañas de marketing para atraer tráfico a tu página web.</a:t>
            </a:r>
            <a:endParaRPr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CLICK-THROUGH RATE (CTR)</a:t>
            </a:r>
            <a:endParaRPr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Este indicador muestra el porcentaje de personas que vieron el anuncio e hicieron click sobre él.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La fórmula es la siguiente: </a:t>
            </a:r>
            <a:r>
              <a:rPr lang="es-MX" b="1" dirty="0">
                <a:solidFill>
                  <a:srgbClr val="FFFF00"/>
                </a:solidFill>
              </a:rPr>
              <a:t>CTR</a:t>
            </a:r>
            <a:r>
              <a:rPr lang="es-MX" b="1" dirty="0"/>
              <a:t> = Número de Clicks / Número de Vistas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82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/>
      <p:bldP spid="18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</a:t>
            </a:r>
            <a:br>
              <a:rPr lang="es-MX" dirty="0"/>
            </a:br>
            <a:r>
              <a:rPr lang="es-MX" dirty="0"/>
              <a:t>CONVERSION RATE</a:t>
            </a:r>
          </a:p>
        </p:txBody>
      </p:sp>
      <p:grpSp>
        <p:nvGrpSpPr>
          <p:cNvPr id="3" name="Google Shape;669;p51">
            <a:extLst>
              <a:ext uri="{FF2B5EF4-FFF2-40B4-BE49-F238E27FC236}">
                <a16:creationId xmlns:a16="http://schemas.microsoft.com/office/drawing/2014/main" id="{B89915BD-B73A-440F-A269-45852FB1F7D3}"/>
              </a:ext>
            </a:extLst>
          </p:cNvPr>
          <p:cNvGrpSpPr/>
          <p:nvPr/>
        </p:nvGrpSpPr>
        <p:grpSpPr>
          <a:xfrm>
            <a:off x="4209003" y="3147237"/>
            <a:ext cx="725993" cy="595801"/>
            <a:chOff x="1923075" y="3694075"/>
            <a:chExt cx="437200" cy="341600"/>
          </a:xfrm>
        </p:grpSpPr>
        <p:sp>
          <p:nvSpPr>
            <p:cNvPr id="4" name="Google Shape;670;p51">
              <a:extLst>
                <a:ext uri="{FF2B5EF4-FFF2-40B4-BE49-F238E27FC236}">
                  <a16:creationId xmlns:a16="http://schemas.microsoft.com/office/drawing/2014/main" id="{3EDE75F8-7FEC-4D3D-A4F9-D4F01B8C9EB3}"/>
                </a:ext>
              </a:extLst>
            </p:cNvPr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71;p51">
              <a:extLst>
                <a:ext uri="{FF2B5EF4-FFF2-40B4-BE49-F238E27FC236}">
                  <a16:creationId xmlns:a16="http://schemas.microsoft.com/office/drawing/2014/main" id="{0A836C44-7DCD-47E4-9CF0-65D19D7FCDEC}"/>
                </a:ext>
              </a:extLst>
            </p:cNvPr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72;p51">
              <a:extLst>
                <a:ext uri="{FF2B5EF4-FFF2-40B4-BE49-F238E27FC236}">
                  <a16:creationId xmlns:a16="http://schemas.microsoft.com/office/drawing/2014/main" id="{419C8440-A2C5-4DE6-BE86-54519CE46C38}"/>
                </a:ext>
              </a:extLst>
            </p:cNvPr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73;p51">
              <a:extLst>
                <a:ext uri="{FF2B5EF4-FFF2-40B4-BE49-F238E27FC236}">
                  <a16:creationId xmlns:a16="http://schemas.microsoft.com/office/drawing/2014/main" id="{9D9B34B8-F431-4D63-9868-F76456571C6F}"/>
                </a:ext>
              </a:extLst>
            </p:cNvPr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74;p51">
              <a:extLst>
                <a:ext uri="{FF2B5EF4-FFF2-40B4-BE49-F238E27FC236}">
                  <a16:creationId xmlns:a16="http://schemas.microsoft.com/office/drawing/2014/main" id="{EF77B0F1-0BEA-480F-937D-5D745B13F16A}"/>
                </a:ext>
              </a:extLst>
            </p:cNvPr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5;p51">
              <a:extLst>
                <a:ext uri="{FF2B5EF4-FFF2-40B4-BE49-F238E27FC236}">
                  <a16:creationId xmlns:a16="http://schemas.microsoft.com/office/drawing/2014/main" id="{535DE2FB-E848-417B-A5E4-521DDC2E6575}"/>
                </a:ext>
              </a:extLst>
            </p:cNvPr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6;p51">
              <a:extLst>
                <a:ext uri="{FF2B5EF4-FFF2-40B4-BE49-F238E27FC236}">
                  <a16:creationId xmlns:a16="http://schemas.microsoft.com/office/drawing/2014/main" id="{E0383D60-B68F-47EA-86EC-DC30443C1DC9}"/>
                </a:ext>
              </a:extLst>
            </p:cNvPr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7;p51">
              <a:extLst>
                <a:ext uri="{FF2B5EF4-FFF2-40B4-BE49-F238E27FC236}">
                  <a16:creationId xmlns:a16="http://schemas.microsoft.com/office/drawing/2014/main" id="{F1B67F14-D38C-48C1-BBB2-0C32AF153451}"/>
                </a:ext>
              </a:extLst>
            </p:cNvPr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8;p51">
              <a:extLst>
                <a:ext uri="{FF2B5EF4-FFF2-40B4-BE49-F238E27FC236}">
                  <a16:creationId xmlns:a16="http://schemas.microsoft.com/office/drawing/2014/main" id="{893D7BA6-999A-4417-BC48-5B5FC1F3ED48}"/>
                </a:ext>
              </a:extLst>
            </p:cNvPr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905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Es importante también que definas el objetivo de atraer clientes a tu página web. Por ejemplo: tu objetivo puede ser que compren tu artículo o que se suscriban a tu página.</a:t>
            </a:r>
            <a:endParaRPr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CONVERSION RATE</a:t>
            </a:r>
            <a:endParaRPr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Es el porcentaje de clientes potenciales que se convierten en clientes activos.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/>
              <a:t>La fórmula de este indicador es la siguiente: </a:t>
            </a:r>
            <a:r>
              <a:rPr lang="es-MX" b="1" dirty="0">
                <a:solidFill>
                  <a:srgbClr val="FFFF00"/>
                </a:solidFill>
              </a:rPr>
              <a:t>CR</a:t>
            </a:r>
            <a:r>
              <a:rPr lang="es-MX" b="1" dirty="0"/>
              <a:t> = Número de clientes pago / Número de clientes potenciales.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1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/>
      <p:bldP spid="18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APLICADO AL MARKETING</a:t>
            </a:r>
            <a:endParaRPr dirty="0"/>
          </a:p>
        </p:txBody>
      </p:sp>
      <p:sp>
        <p:nvSpPr>
          <p:cNvPr id="211" name="Google Shape;211;p34"/>
          <p:cNvSpPr/>
          <p:nvPr/>
        </p:nvSpPr>
        <p:spPr>
          <a:xfrm>
            <a:off x="3265050" y="1665625"/>
            <a:ext cx="2613900" cy="2613900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Análisis de Campañas de Marketing</a:t>
            </a:r>
            <a:endParaRPr sz="1800" b="1" dirty="0">
              <a:solidFill>
                <a:schemeClr val="accent4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5460673" y="1665625"/>
            <a:ext cx="2613900" cy="2613900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Modelos de Recomendación</a:t>
            </a:r>
            <a:endParaRPr sz="1800" b="1" dirty="0">
              <a:solidFill>
                <a:schemeClr val="accent4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1069427" y="1665625"/>
            <a:ext cx="2613900" cy="2613900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Segmentación de Clientes</a:t>
            </a:r>
            <a:endParaRPr sz="1800" b="1" dirty="0">
              <a:solidFill>
                <a:schemeClr val="accent4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HAREMOS EN PYTHON?</a:t>
            </a:r>
            <a:endParaRPr dirty="0"/>
          </a:p>
        </p:txBody>
      </p:sp>
      <p:sp>
        <p:nvSpPr>
          <p:cNvPr id="364" name="Google Shape;364;p42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4">
                    <a:lumMod val="75000"/>
                  </a:schemeClr>
                </a:solidFill>
              </a:rPr>
              <a:t>Importar</a:t>
            </a:r>
            <a:endParaRPr sz="11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Analizaremos un </a:t>
            </a:r>
            <a:r>
              <a:rPr lang="en" sz="1100" i="1" dirty="0"/>
              <a:t>dataset </a:t>
            </a:r>
            <a:r>
              <a:rPr lang="en" sz="1100" dirty="0"/>
              <a:t>extraído de la plataforma de Kaggle. Es una recopilación de datos de clientes que estuvieron expuestos a una Campaña de Marketing.</a:t>
            </a:r>
            <a:endParaRPr sz="1100" i="1" dirty="0"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2"/>
          </p:nvPr>
        </p:nvSpPr>
        <p:spPr>
          <a:xfrm>
            <a:off x="4841720" y="1390650"/>
            <a:ext cx="1843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4">
                    <a:lumMod val="75000"/>
                  </a:schemeClr>
                </a:solidFill>
              </a:rPr>
              <a:t>Análisis Descriptivo</a:t>
            </a:r>
            <a:endParaRPr sz="11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Responderemos a preguntas de negocios para detectar inicialmente algunos patrones sobre los clientes.</a:t>
            </a:r>
            <a:endParaRPr sz="1100" dirty="0"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4">
                    <a:lumMod val="75000"/>
                  </a:schemeClr>
                </a:solidFill>
              </a:rPr>
              <a:t>Análisis Exploratorio</a:t>
            </a:r>
            <a:endParaRPr sz="11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dirty="0"/>
              <a:t>Realizaremos un análisis estadística para encontrar las características más importantes de los clientes.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368" name="Google Shape;368;p42"/>
          <p:cNvSpPr txBox="1">
            <a:spLocks noGrp="1"/>
          </p:cNvSpPr>
          <p:nvPr>
            <p:ph type="body" idx="2"/>
          </p:nvPr>
        </p:nvSpPr>
        <p:spPr>
          <a:xfrm>
            <a:off x="3650400" y="3308063"/>
            <a:ext cx="1843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4">
                    <a:lumMod val="75000"/>
                  </a:schemeClr>
                </a:solidFill>
              </a:rPr>
              <a:t>Resultados</a:t>
            </a:r>
            <a:endParaRPr sz="11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Interpretaremos los resultados obtenidos de los diferentes tipos de análisis que se realizaron. </a:t>
            </a:r>
            <a:endParaRPr sz="1100" dirty="0"/>
          </a:p>
        </p:txBody>
      </p:sp>
      <p:sp>
        <p:nvSpPr>
          <p:cNvPr id="369" name="Google Shape;369;p42"/>
          <p:cNvSpPr txBox="1">
            <a:spLocks noGrp="1"/>
          </p:cNvSpPr>
          <p:nvPr>
            <p:ph type="body" idx="3"/>
          </p:nvPr>
        </p:nvSpPr>
        <p:spPr>
          <a:xfrm>
            <a:off x="5763320" y="3308063"/>
            <a:ext cx="1843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4">
                    <a:lumMod val="75000"/>
                  </a:schemeClr>
                </a:solidFill>
              </a:rPr>
              <a:t>Análisis Predictivo</a:t>
            </a:r>
            <a:endParaRPr sz="1100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Diseñaremos un modelo predictivo para encontrar los tipos de clientes que tienen más probabilidades de que compren nuestros productos.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400" name="Google Shape;400;p42"/>
          <p:cNvGrpSpPr/>
          <p:nvPr/>
        </p:nvGrpSpPr>
        <p:grpSpPr>
          <a:xfrm>
            <a:off x="5862770" y="2969074"/>
            <a:ext cx="353754" cy="339345"/>
            <a:chOff x="5233525" y="4954450"/>
            <a:chExt cx="538275" cy="516350"/>
          </a:xfrm>
        </p:grpSpPr>
        <p:sp>
          <p:nvSpPr>
            <p:cNvPr id="401" name="Google Shape;401;p4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6884643" y="1126492"/>
            <a:ext cx="297340" cy="264167"/>
            <a:chOff x="5292575" y="3681900"/>
            <a:chExt cx="420150" cy="373275"/>
          </a:xfrm>
        </p:grpSpPr>
        <p:sp>
          <p:nvSpPr>
            <p:cNvPr id="413" name="Google Shape;413;p4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49;p51">
            <a:extLst>
              <a:ext uri="{FF2B5EF4-FFF2-40B4-BE49-F238E27FC236}">
                <a16:creationId xmlns:a16="http://schemas.microsoft.com/office/drawing/2014/main" id="{2DFB4BFA-E250-47EB-8A80-3109C6A2E870}"/>
              </a:ext>
            </a:extLst>
          </p:cNvPr>
          <p:cNvGrpSpPr/>
          <p:nvPr/>
        </p:nvGrpSpPr>
        <p:grpSpPr>
          <a:xfrm>
            <a:off x="2972721" y="1119490"/>
            <a:ext cx="435022" cy="323445"/>
            <a:chOff x="5247525" y="3007275"/>
            <a:chExt cx="517575" cy="384825"/>
          </a:xfrm>
        </p:grpSpPr>
        <p:sp>
          <p:nvSpPr>
            <p:cNvPr id="64" name="Google Shape;650;p51">
              <a:extLst>
                <a:ext uri="{FF2B5EF4-FFF2-40B4-BE49-F238E27FC236}">
                  <a16:creationId xmlns:a16="http://schemas.microsoft.com/office/drawing/2014/main" id="{DBD397F7-777F-4018-A1D7-8C0B5B8E3EE9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1;p51">
              <a:extLst>
                <a:ext uri="{FF2B5EF4-FFF2-40B4-BE49-F238E27FC236}">
                  <a16:creationId xmlns:a16="http://schemas.microsoft.com/office/drawing/2014/main" id="{2A9878F8-28FE-46EA-B3F7-B85BB65AD512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683;p51">
            <a:extLst>
              <a:ext uri="{FF2B5EF4-FFF2-40B4-BE49-F238E27FC236}">
                <a16:creationId xmlns:a16="http://schemas.microsoft.com/office/drawing/2014/main" id="{4F5B4FBE-0E8D-4C57-A959-FA808533F491}"/>
              </a:ext>
            </a:extLst>
          </p:cNvPr>
          <p:cNvGrpSpPr/>
          <p:nvPr/>
        </p:nvGrpSpPr>
        <p:grpSpPr>
          <a:xfrm>
            <a:off x="4930960" y="1106257"/>
            <a:ext cx="333700" cy="329077"/>
            <a:chOff x="3292425" y="3664250"/>
            <a:chExt cx="397025" cy="391525"/>
          </a:xfrm>
        </p:grpSpPr>
        <p:sp>
          <p:nvSpPr>
            <p:cNvPr id="77" name="Google Shape;684;p51">
              <a:extLst>
                <a:ext uri="{FF2B5EF4-FFF2-40B4-BE49-F238E27FC236}">
                  <a16:creationId xmlns:a16="http://schemas.microsoft.com/office/drawing/2014/main" id="{AE7F8EC5-A913-4667-B13F-8CD07F0E37DD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85;p51">
              <a:extLst>
                <a:ext uri="{FF2B5EF4-FFF2-40B4-BE49-F238E27FC236}">
                  <a16:creationId xmlns:a16="http://schemas.microsoft.com/office/drawing/2014/main" id="{1F068672-7BE4-4FC7-BAC1-3CBFC01E2730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86;p51">
              <a:extLst>
                <a:ext uri="{FF2B5EF4-FFF2-40B4-BE49-F238E27FC236}">
                  <a16:creationId xmlns:a16="http://schemas.microsoft.com/office/drawing/2014/main" id="{4A56ECF2-DE33-49BB-A3D5-2E8242F46776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687;p51">
            <a:extLst>
              <a:ext uri="{FF2B5EF4-FFF2-40B4-BE49-F238E27FC236}">
                <a16:creationId xmlns:a16="http://schemas.microsoft.com/office/drawing/2014/main" id="{01F0337C-4EB4-454A-B033-D2629891B62E}"/>
              </a:ext>
            </a:extLst>
          </p:cNvPr>
          <p:cNvGrpSpPr/>
          <p:nvPr/>
        </p:nvGrpSpPr>
        <p:grpSpPr>
          <a:xfrm>
            <a:off x="3772055" y="3007842"/>
            <a:ext cx="369526" cy="268183"/>
            <a:chOff x="3932350" y="3714775"/>
            <a:chExt cx="439650" cy="319075"/>
          </a:xfrm>
        </p:grpSpPr>
        <p:sp>
          <p:nvSpPr>
            <p:cNvPr id="81" name="Google Shape;688;p51">
              <a:extLst>
                <a:ext uri="{FF2B5EF4-FFF2-40B4-BE49-F238E27FC236}">
                  <a16:creationId xmlns:a16="http://schemas.microsoft.com/office/drawing/2014/main" id="{9B069029-9638-4AB3-B43D-0170616B025A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89;p51">
              <a:extLst>
                <a:ext uri="{FF2B5EF4-FFF2-40B4-BE49-F238E27FC236}">
                  <a16:creationId xmlns:a16="http://schemas.microsoft.com/office/drawing/2014/main" id="{B8C7282A-1C12-42F9-9B05-1F64B18C6B9E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90;p51">
              <a:extLst>
                <a:ext uri="{FF2B5EF4-FFF2-40B4-BE49-F238E27FC236}">
                  <a16:creationId xmlns:a16="http://schemas.microsoft.com/office/drawing/2014/main" id="{311C28CD-51F8-4EB1-AEB1-1E800659BED8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91;p51">
              <a:extLst>
                <a:ext uri="{FF2B5EF4-FFF2-40B4-BE49-F238E27FC236}">
                  <a16:creationId xmlns:a16="http://schemas.microsoft.com/office/drawing/2014/main" id="{28D22BDC-0C61-4CA4-A0EE-EE89DB46CA19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92;p51">
              <a:extLst>
                <a:ext uri="{FF2B5EF4-FFF2-40B4-BE49-F238E27FC236}">
                  <a16:creationId xmlns:a16="http://schemas.microsoft.com/office/drawing/2014/main" id="{B9C3B76B-5504-4B46-ABF9-6DAAC57E1FF2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" name="Picture 2">
            <a:extLst>
              <a:ext uri="{FF2B5EF4-FFF2-40B4-BE49-F238E27FC236}">
                <a16:creationId xmlns:a16="http://schemas.microsoft.com/office/drawing/2014/main" id="{C7888EFA-7A91-4ED6-9EDD-EE4E03A12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4" y="4511329"/>
            <a:ext cx="547110" cy="5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219EA82-EB06-4036-9996-51BD3206C372}"/>
              </a:ext>
            </a:extLst>
          </p:cNvPr>
          <p:cNvCxnSpPr>
            <a:cxnSpLocks/>
          </p:cNvCxnSpPr>
          <p:nvPr/>
        </p:nvCxnSpPr>
        <p:spPr>
          <a:xfrm flipV="1">
            <a:off x="3838753" y="1313288"/>
            <a:ext cx="605656" cy="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55E438E9-CE60-41B3-ACB9-E615EE1404DC}"/>
              </a:ext>
            </a:extLst>
          </p:cNvPr>
          <p:cNvCxnSpPr>
            <a:cxnSpLocks/>
          </p:cNvCxnSpPr>
          <p:nvPr/>
        </p:nvCxnSpPr>
        <p:spPr>
          <a:xfrm flipV="1">
            <a:off x="5732783" y="1309830"/>
            <a:ext cx="605656" cy="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7CB458DB-B979-4204-8E73-F29C356D900B}"/>
              </a:ext>
            </a:extLst>
          </p:cNvPr>
          <p:cNvCxnSpPr>
            <a:cxnSpLocks/>
          </p:cNvCxnSpPr>
          <p:nvPr/>
        </p:nvCxnSpPr>
        <p:spPr>
          <a:xfrm>
            <a:off x="7510109" y="2636911"/>
            <a:ext cx="0" cy="41340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95DFAE18-288C-4292-906B-6170B562A66F}"/>
              </a:ext>
            </a:extLst>
          </p:cNvPr>
          <p:cNvCxnSpPr>
            <a:cxnSpLocks/>
          </p:cNvCxnSpPr>
          <p:nvPr/>
        </p:nvCxnSpPr>
        <p:spPr>
          <a:xfrm flipH="1">
            <a:off x="4923923" y="3122238"/>
            <a:ext cx="422940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-113477" y="-2550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ctrTitle" idx="4294967295"/>
          </p:nvPr>
        </p:nvSpPr>
        <p:spPr>
          <a:xfrm>
            <a:off x="1601023" y="1399200"/>
            <a:ext cx="571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¿Quién soy?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2050249" y="2698751"/>
            <a:ext cx="396778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Mi nombre es Luis Lemus</a:t>
            </a:r>
            <a:endParaRPr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Ingeniero Industrial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Científico de Datos</a:t>
            </a:r>
            <a:endParaRPr b="1" dirty="0">
              <a:solidFill>
                <a:schemeClr val="accent4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Soy apasionado de los datos y me gusta la idea de poder utilizar esta herramienta poderosa para aplicarlo a los negocios y tomar mejores decisiones. Creo que con la analítica podemos hacer de este mundo, un mundo mejor.</a:t>
            </a:r>
          </a:p>
        </p:txBody>
      </p:sp>
      <p:pic>
        <p:nvPicPr>
          <p:cNvPr id="6" name="Imagen 5" descr="Un hombre vestido de negro&#10;&#10;Descripción generada automáticamente">
            <a:extLst>
              <a:ext uri="{FF2B5EF4-FFF2-40B4-BE49-F238E27FC236}">
                <a16:creationId xmlns:a16="http://schemas.microsoft.com/office/drawing/2014/main" id="{2F14ADD7-FE79-475A-BD5F-DC8C05E3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6091"/>
            <a:ext cx="2211573" cy="33173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Enfocar campañas a…</a:t>
            </a:r>
            <a:endParaRPr dirty="0"/>
          </a:p>
        </p:txBody>
      </p:sp>
      <p:pic>
        <p:nvPicPr>
          <p:cNvPr id="21" name="Gráfico 20" descr="Hombre">
            <a:extLst>
              <a:ext uri="{FF2B5EF4-FFF2-40B4-BE49-F238E27FC236}">
                <a16:creationId xmlns:a16="http://schemas.microsoft.com/office/drawing/2014/main" id="{9AE2DE11-5CF1-420B-8AA6-3B7D0CAA3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697" y="988828"/>
            <a:ext cx="647257" cy="647257"/>
          </a:xfrm>
          <a:prstGeom prst="rect">
            <a:avLst/>
          </a:prstGeom>
        </p:spPr>
      </p:pic>
      <p:pic>
        <p:nvPicPr>
          <p:cNvPr id="22" name="Gráfico 21" descr="Hombre">
            <a:extLst>
              <a:ext uri="{FF2B5EF4-FFF2-40B4-BE49-F238E27FC236}">
                <a16:creationId xmlns:a16="http://schemas.microsoft.com/office/drawing/2014/main" id="{E67CC4A3-4B48-4B8D-9CD2-EF48120B0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618" y="998132"/>
            <a:ext cx="647257" cy="6472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D28AF2E-80D8-4FBB-852D-73D87E9BAAF9}"/>
              </a:ext>
            </a:extLst>
          </p:cNvPr>
          <p:cNvSpPr txBox="1"/>
          <p:nvPr/>
        </p:nvSpPr>
        <p:spPr>
          <a:xfrm>
            <a:off x="1289697" y="2104596"/>
            <a:ext cx="300585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sym typeface="Muli"/>
              </a:rPr>
              <a:t>Consumen entre 388.5 y 666.5 unidades de vino.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sym typeface="Muli"/>
              </a:rPr>
              <a:t>Ha realizado hasta 8 compras en la tienda.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sym typeface="Muli"/>
              </a:rPr>
              <a:t>Tiene menos de 15 días desde la última compra.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sym typeface="Muli"/>
              </a:rPr>
              <a:t>Índice de Gini = 0.473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MX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MX" sz="1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E0F8DD9-DED6-4A1A-9C3C-B50B8C2CB5F5}"/>
              </a:ext>
            </a:extLst>
          </p:cNvPr>
          <p:cNvSpPr txBox="1"/>
          <p:nvPr/>
        </p:nvSpPr>
        <p:spPr>
          <a:xfrm>
            <a:off x="4848448" y="2104596"/>
            <a:ext cx="30058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sym typeface="Muli"/>
              </a:rPr>
              <a:t>Consumen entre 666.5 y 898.0 unidades de vino.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sym typeface="Muli"/>
              </a:rPr>
              <a:t>No tienen adolescentes viviendo en el hogar.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sym typeface="Muli"/>
              </a:rPr>
              <a:t>Tiene menos de 41 días desde la última compra.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Muli"/>
                <a:sym typeface="Muli"/>
              </a:rPr>
              <a:t>Índice de Gini = 0.278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MX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Enfocar campañas a…</a:t>
            </a:r>
            <a:endParaRPr dirty="0"/>
          </a:p>
        </p:txBody>
      </p:sp>
      <p:pic>
        <p:nvPicPr>
          <p:cNvPr id="21" name="Gráfico 20" descr="Hombre">
            <a:extLst>
              <a:ext uri="{FF2B5EF4-FFF2-40B4-BE49-F238E27FC236}">
                <a16:creationId xmlns:a16="http://schemas.microsoft.com/office/drawing/2014/main" id="{9AE2DE11-5CF1-420B-8AA6-3B7D0CAA3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697" y="988828"/>
            <a:ext cx="647257" cy="647257"/>
          </a:xfrm>
          <a:prstGeom prst="rect">
            <a:avLst/>
          </a:prstGeom>
        </p:spPr>
      </p:pic>
      <p:pic>
        <p:nvPicPr>
          <p:cNvPr id="22" name="Gráfico 21" descr="Hombre">
            <a:extLst>
              <a:ext uri="{FF2B5EF4-FFF2-40B4-BE49-F238E27FC236}">
                <a16:creationId xmlns:a16="http://schemas.microsoft.com/office/drawing/2014/main" id="{E67CC4A3-4B48-4B8D-9CD2-EF48120B0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618" y="998132"/>
            <a:ext cx="647257" cy="6472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D28AF2E-80D8-4FBB-852D-73D87E9BAAF9}"/>
              </a:ext>
            </a:extLst>
          </p:cNvPr>
          <p:cNvSpPr txBox="1"/>
          <p:nvPr/>
        </p:nvSpPr>
        <p:spPr>
          <a:xfrm>
            <a:off x="1289697" y="2104596"/>
            <a:ext cx="30058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Muli"/>
                <a:cs typeface="Arial"/>
                <a:sym typeface="Muli"/>
              </a:rPr>
              <a:t>Consumen más de 926.5 unidades de vino.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Muli"/>
                <a:cs typeface="Arial"/>
                <a:sym typeface="Muli"/>
              </a:rPr>
              <a:t>Índice de Gini = 0.297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E0F8DD9-DED6-4A1A-9C3C-B50B8C2CB5F5}"/>
              </a:ext>
            </a:extLst>
          </p:cNvPr>
          <p:cNvSpPr txBox="1"/>
          <p:nvPr/>
        </p:nvSpPr>
        <p:spPr>
          <a:xfrm>
            <a:off x="4848448" y="2104596"/>
            <a:ext cx="30058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Muli"/>
                <a:cs typeface="Arial"/>
                <a:sym typeface="Muli"/>
              </a:rPr>
              <a:t>Consumen entre 666.5 y 898.0 unidades de vino.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Muli"/>
                <a:cs typeface="Arial"/>
                <a:sym typeface="Muli"/>
              </a:rPr>
              <a:t>No tienen adolescentes viviendo en el hogar.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Muli"/>
                <a:cs typeface="Arial"/>
                <a:sym typeface="Muli"/>
              </a:rPr>
              <a:t>Tiene más de 41 días desde la última compra.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Muli"/>
                <a:cs typeface="Arial"/>
                <a:sym typeface="Muli"/>
              </a:rPr>
              <a:t>Índice de Gini = 0.499</a:t>
            </a:r>
            <a:endParaRPr kumimoji="0" lang="es-MX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s-MX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5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Beneficios</a:t>
            </a:r>
            <a:endParaRPr sz="2200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2902775" y="1215113"/>
            <a:ext cx="5932706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sz="2200" dirty="0"/>
              <a:t>Optimización en los costos de lanzamiento de campañas de Marketing.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sz="2200" dirty="0"/>
              <a:t>Mayores ganancias.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sz="2200" dirty="0"/>
              <a:t>Mejor CPA.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sz="2200" dirty="0"/>
              <a:t>Efectividad en Campañas.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" sz="2200" dirty="0"/>
              <a:t>Mejoras en la segmentación y focalización de clientes.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Bibliografía</a:t>
            </a:r>
            <a:endParaRPr sz="2400" dirty="0"/>
          </a:p>
        </p:txBody>
      </p:sp>
      <p:pic>
        <p:nvPicPr>
          <p:cNvPr id="2050" name="Picture 2" descr="Data Science for Marketing Analytics: Achieve your marketing goals with the data  analytics power of Python: Blanchard, Tommy, Behera, Debasish, Bhatnagar,  Pranshu: 9781789959413: Amazon.com: Books">
            <a:extLst>
              <a:ext uri="{FF2B5EF4-FFF2-40B4-BE49-F238E27FC236}">
                <a16:creationId xmlns:a16="http://schemas.microsoft.com/office/drawing/2014/main" id="{4FA7AB04-5927-468A-9573-4CB92AB8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75" y="1318438"/>
            <a:ext cx="2480929" cy="3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nds-On Data Science for Marketing: Improve your marketing strategies with machine  learning using Python and R: Hwang, Yoon Hyup: 9781789346343: Amazon.com:  Books">
            <a:extLst>
              <a:ext uri="{FF2B5EF4-FFF2-40B4-BE49-F238E27FC236}">
                <a16:creationId xmlns:a16="http://schemas.microsoft.com/office/drawing/2014/main" id="{9D76E572-9327-423F-97AA-FEF75BB2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61" y="1318438"/>
            <a:ext cx="2478214" cy="3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91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2504985" y="313008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Github</a:t>
            </a:r>
            <a:endParaRPr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8A0D46-1BEB-4BEB-9C1D-C5FEE14DD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985" y="1063805"/>
            <a:ext cx="6427229" cy="30158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158CABE-3978-48FA-A0B4-C03AF8D6F458}"/>
              </a:ext>
            </a:extLst>
          </p:cNvPr>
          <p:cNvSpPr txBox="1"/>
          <p:nvPr/>
        </p:nvSpPr>
        <p:spPr>
          <a:xfrm>
            <a:off x="2504985" y="4263656"/>
            <a:ext cx="6639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accent4">
                    <a:lumMod val="75000"/>
                  </a:schemeClr>
                </a:solidFill>
              </a:rPr>
              <a:t>https://github.com/luislemuspaz/Ciencia-de-Datos-en-Python/blob/master/data_marketing.ipynb</a:t>
            </a:r>
          </a:p>
        </p:txBody>
      </p:sp>
    </p:spTree>
    <p:extLst>
      <p:ext uri="{BB962C8B-B14F-4D97-AF65-F5344CB8AC3E}">
        <p14:creationId xmlns:p14="http://schemas.microsoft.com/office/powerpoint/2010/main" val="1011933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3870338" y="2320200"/>
            <a:ext cx="4008388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!Muchas gracias!</a:t>
            </a:r>
            <a:endParaRPr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-113477" y="-2550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ctrTitle" idx="4294967295"/>
          </p:nvPr>
        </p:nvSpPr>
        <p:spPr>
          <a:xfrm>
            <a:off x="1601023" y="1399200"/>
            <a:ext cx="571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¿Quién soy?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2050249" y="2698751"/>
            <a:ext cx="396778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Formación Académica</a:t>
            </a:r>
            <a:endParaRPr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Posgrado en Business Intelligence y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Certificación Data Scientist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Certificación Data Mining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" name="Imagen 5" descr="Un hombre vestido de negro&#10;&#10;Descripción generada automáticamente">
            <a:extLst>
              <a:ext uri="{FF2B5EF4-FFF2-40B4-BE49-F238E27FC236}">
                <a16:creationId xmlns:a16="http://schemas.microsoft.com/office/drawing/2014/main" id="{2F14ADD7-FE79-475A-BD5F-DC8C05E3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6091"/>
            <a:ext cx="2211573" cy="3317360"/>
          </a:xfrm>
          <a:prstGeom prst="rect">
            <a:avLst/>
          </a:prstGeom>
        </p:spPr>
      </p:pic>
      <p:pic>
        <p:nvPicPr>
          <p:cNvPr id="7" name="Picture 4" descr="Panamerican Business School">
            <a:extLst>
              <a:ext uri="{FF2B5EF4-FFF2-40B4-BE49-F238E27FC236}">
                <a16:creationId xmlns:a16="http://schemas.microsoft.com/office/drawing/2014/main" id="{BB9BC82E-929A-4913-90EB-5BCB708F1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78" y="4595318"/>
            <a:ext cx="1445142" cy="44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S PAGE">
            <a:extLst>
              <a:ext uri="{FF2B5EF4-FFF2-40B4-BE49-F238E27FC236}">
                <a16:creationId xmlns:a16="http://schemas.microsoft.com/office/drawing/2014/main" id="{343D3397-D847-42C4-9CF8-9B5E31F1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417" y="4660915"/>
            <a:ext cx="1588652" cy="2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00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-113477" y="-2550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ctrTitle" idx="4294967295"/>
          </p:nvPr>
        </p:nvSpPr>
        <p:spPr>
          <a:xfrm>
            <a:off x="1601023" y="1399200"/>
            <a:ext cx="571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¿Quién soy?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2050249" y="2698751"/>
            <a:ext cx="396778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Creador de Contenido</a:t>
            </a:r>
            <a:endParaRPr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chemeClr val="bg1"/>
                </a:solidFill>
                <a:latin typeface="Montserrat"/>
                <a:sym typeface="Montserrat"/>
              </a:rPr>
              <a:t>Somos una comunidad con el fin de dar a conocer, enseñar y aplicar la Estadística y Ciencia de Datos. Desarrollamos métodos y técnicas para transformar datos en información y conocimiento.</a:t>
            </a:r>
            <a:endParaRPr lang="es-MX" sz="1000" dirty="0">
              <a:solidFill>
                <a:schemeClr val="bg1"/>
              </a:solidFill>
              <a:latin typeface="Montserrat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" name="Imagen 5" descr="Un hombre vestido de negro&#10;&#10;Descripción generada automáticamente">
            <a:extLst>
              <a:ext uri="{FF2B5EF4-FFF2-40B4-BE49-F238E27FC236}">
                <a16:creationId xmlns:a16="http://schemas.microsoft.com/office/drawing/2014/main" id="{2F14ADD7-FE79-475A-BD5F-DC8C05E3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6091"/>
            <a:ext cx="2211573" cy="3317360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9A9098D8-4614-40FB-A63E-F7C7D5D30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021" y="4617571"/>
            <a:ext cx="1724780" cy="39554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67D5D48-BFDC-4A84-8BA7-DDB31601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523" y="4684041"/>
            <a:ext cx="1171418" cy="2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3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-113477" y="-2550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ctrTitle" idx="4294967295"/>
          </p:nvPr>
        </p:nvSpPr>
        <p:spPr>
          <a:xfrm>
            <a:off x="1601023" y="1399200"/>
            <a:ext cx="571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¿Quién soy?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2050249" y="2698751"/>
            <a:ext cx="396778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Emprendedor</a:t>
            </a:r>
            <a:endParaRPr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just"/>
            <a:endParaRPr lang="es-MX" sz="10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just"/>
            <a:endParaRPr lang="es-MX" sz="10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just"/>
            <a:r>
              <a:rPr lang="es-MX" sz="1000" dirty="0">
                <a:solidFill>
                  <a:schemeClr val="bg1"/>
                </a:solidFill>
                <a:latin typeface="Montserrat"/>
                <a:sym typeface="Montserrat"/>
              </a:rPr>
              <a:t>Proyecto que utiliza la analítica para ofrecer soluciones a desarrolladores e inversionistas inmobiliarios para que tomen mejores decisiones en sus proyectos.</a:t>
            </a:r>
          </a:p>
          <a:p>
            <a:pPr algn="just"/>
            <a:r>
              <a:rPr lang="es-MX" sz="1000" dirty="0">
                <a:solidFill>
                  <a:schemeClr val="bg1"/>
                </a:solidFill>
                <a:latin typeface="Montserrat"/>
                <a:sym typeface="Montserrat"/>
              </a:rPr>
              <a:t>www.wisdom-tech.org</a:t>
            </a:r>
            <a:endParaRPr sz="1000" dirty="0">
              <a:solidFill>
                <a:schemeClr val="bg1"/>
              </a:solidFill>
              <a:latin typeface="Montserrat"/>
              <a:sym typeface="Muli"/>
            </a:endParaRPr>
          </a:p>
        </p:txBody>
      </p:sp>
      <p:pic>
        <p:nvPicPr>
          <p:cNvPr id="6" name="Imagen 5" descr="Un hombre vestido de negro&#10;&#10;Descripción generada automáticamente">
            <a:extLst>
              <a:ext uri="{FF2B5EF4-FFF2-40B4-BE49-F238E27FC236}">
                <a16:creationId xmlns:a16="http://schemas.microsoft.com/office/drawing/2014/main" id="{2F14ADD7-FE79-475A-BD5F-DC8C05E3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6091"/>
            <a:ext cx="2211573" cy="3317360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84E336AD-8130-461E-BAD5-EFD429DD1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4090" y="-85791"/>
            <a:ext cx="2464339" cy="16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9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accent4">
                    <a:lumMod val="75000"/>
                  </a:schemeClr>
                </a:solidFill>
              </a:rPr>
              <a:t>La adopción del Data Science y el Machine Learning para el Marketing ha ido en constante crecimiento.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2902775" y="1215113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sz="1800" dirty="0"/>
              <a:t>Crecimiento en la digitalización de los datos.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sz="1800" dirty="0"/>
              <a:t>Disponibilidad de datos.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s-MX" sz="1800" dirty="0"/>
              <a:t>Bajos costos de almacenamiento y procesamiento de datos.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s-MX" sz="1800" dirty="0"/>
              <a:t>Las empresas ahora pueden analizar grandes volúmenes de datos a través de técnicas de Data Science para:</a:t>
            </a:r>
          </a:p>
          <a:p>
            <a:pPr lvl="1" indent="-355600">
              <a:buSzPts val="2000"/>
              <a:buChar char="➜"/>
            </a:pPr>
            <a:r>
              <a:rPr lang="es-MX" sz="1800" dirty="0"/>
              <a:t>Crear modelos complejos.</a:t>
            </a:r>
          </a:p>
          <a:p>
            <a:pPr lvl="1" indent="-355600">
              <a:buSzPts val="2000"/>
              <a:buChar char="➜"/>
            </a:pPr>
            <a:r>
              <a:rPr lang="es-MX" sz="1800" dirty="0"/>
              <a:t>Realizar análisis avanzados.</a:t>
            </a:r>
          </a:p>
          <a:p>
            <a:pPr lvl="1" indent="-355600">
              <a:buSzPts val="2000"/>
              <a:buChar char="➜"/>
            </a:pPr>
            <a:r>
              <a:rPr lang="es-MX" sz="1800" dirty="0"/>
              <a:t>Obtener información valiosa del consumidor con mayor precisión.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CAMBIOS EN LA ERA DIGITAL</a:t>
            </a:r>
            <a:endParaRPr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/>
          <p:nvPr/>
        </p:nvSpPr>
        <p:spPr>
          <a:xfrm>
            <a:off x="5279750" y="1828856"/>
            <a:ext cx="2202600" cy="51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59619"/>
                </a:moveTo>
                <a:lnTo>
                  <a:pt x="111205" y="0"/>
                </a:lnTo>
                <a:lnTo>
                  <a:pt x="93550" y="0"/>
                </a:lnTo>
                <a:lnTo>
                  <a:pt x="0" y="761"/>
                </a:lnTo>
                <a:lnTo>
                  <a:pt x="0" y="120000"/>
                </a:lnTo>
                <a:lnTo>
                  <a:pt x="104495" y="118985"/>
                </a:lnTo>
                <a:lnTo>
                  <a:pt x="111205" y="118985"/>
                </a:lnTo>
                <a:lnTo>
                  <a:pt x="120000" y="59619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2126624" y="1507275"/>
            <a:ext cx="2478000" cy="43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525" y="0"/>
                </a:moveTo>
                <a:lnTo>
                  <a:pt x="28525" y="0"/>
                </a:lnTo>
                <a:lnTo>
                  <a:pt x="9548" y="0"/>
                </a:lnTo>
                <a:lnTo>
                  <a:pt x="0" y="60000"/>
                </a:lnTo>
                <a:lnTo>
                  <a:pt x="9548" y="120000"/>
                </a:lnTo>
                <a:lnTo>
                  <a:pt x="14597" y="120000"/>
                </a:lnTo>
                <a:lnTo>
                  <a:pt x="285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28525" y="0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1907863" y="2345659"/>
            <a:ext cx="2102100" cy="56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1925" y="0"/>
                </a:moveTo>
                <a:lnTo>
                  <a:pt x="31925" y="0"/>
                </a:lnTo>
                <a:lnTo>
                  <a:pt x="10666" y="0"/>
                </a:lnTo>
                <a:lnTo>
                  <a:pt x="0" y="60000"/>
                </a:lnTo>
                <a:lnTo>
                  <a:pt x="10666" y="120000"/>
                </a:lnTo>
                <a:lnTo>
                  <a:pt x="14222" y="120000"/>
                </a:lnTo>
                <a:lnTo>
                  <a:pt x="319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31925" y="0"/>
                </a:lnTo>
                <a:close/>
              </a:path>
            </a:pathLst>
          </a:custGeom>
          <a:solidFill>
            <a:srgbClr val="3C78D8">
              <a:alpha val="480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362" y="4701106"/>
            <a:ext cx="2962129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/>
        </p:nvSpPr>
        <p:spPr>
          <a:xfrm>
            <a:off x="2181453" y="1542555"/>
            <a:ext cx="15822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chemeClr val="accent4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Entender el impacto de las estrategias de Marketing.</a:t>
            </a:r>
            <a:endParaRPr sz="1000" b="0" i="0" u="none" strike="noStrike" cap="none" dirty="0">
              <a:solidFill>
                <a:schemeClr val="accent4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5041063" y="2899816"/>
            <a:ext cx="1910400" cy="53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649" y="222"/>
                </a:moveTo>
                <a:lnTo>
                  <a:pt x="99681" y="222"/>
                </a:lnTo>
                <a:lnTo>
                  <a:pt x="99681" y="0"/>
                </a:lnTo>
                <a:lnTo>
                  <a:pt x="0" y="0"/>
                </a:lnTo>
                <a:lnTo>
                  <a:pt x="0" y="120000"/>
                </a:lnTo>
                <a:lnTo>
                  <a:pt x="82868" y="120000"/>
                </a:lnTo>
                <a:lnTo>
                  <a:pt x="99681" y="120000"/>
                </a:lnTo>
                <a:lnTo>
                  <a:pt x="107649" y="120000"/>
                </a:lnTo>
                <a:lnTo>
                  <a:pt x="120000" y="60000"/>
                </a:lnTo>
                <a:lnTo>
                  <a:pt x="107649" y="222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3562423" y="1838832"/>
            <a:ext cx="2021100" cy="60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57" y="24285"/>
                </a:moveTo>
                <a:cubicBezTo>
                  <a:pt x="42558" y="24285"/>
                  <a:pt x="26609" y="15142"/>
                  <a:pt x="14754" y="0"/>
                </a:cubicBezTo>
                <a:cubicBezTo>
                  <a:pt x="7249" y="27428"/>
                  <a:pt x="1961" y="61714"/>
                  <a:pt x="0" y="99714"/>
                </a:cubicBezTo>
                <a:cubicBezTo>
                  <a:pt x="17910" y="112571"/>
                  <a:pt x="38294" y="120000"/>
                  <a:pt x="59872" y="120000"/>
                </a:cubicBezTo>
                <a:cubicBezTo>
                  <a:pt x="81620" y="120000"/>
                  <a:pt x="102089" y="112857"/>
                  <a:pt x="120000" y="100000"/>
                </a:cubicBezTo>
                <a:cubicBezTo>
                  <a:pt x="118038" y="62000"/>
                  <a:pt x="112750" y="27428"/>
                  <a:pt x="105159" y="0"/>
                </a:cubicBezTo>
                <a:cubicBezTo>
                  <a:pt x="93390" y="15142"/>
                  <a:pt x="77441" y="24285"/>
                  <a:pt x="59957" y="24285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3543890" y="2339660"/>
            <a:ext cx="2063400" cy="61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874" y="20047"/>
                </a:moveTo>
                <a:cubicBezTo>
                  <a:pt x="38580" y="20047"/>
                  <a:pt x="18538" y="12705"/>
                  <a:pt x="918" y="0"/>
                </a:cubicBezTo>
                <a:cubicBezTo>
                  <a:pt x="334" y="11011"/>
                  <a:pt x="0" y="22305"/>
                  <a:pt x="0" y="33600"/>
                </a:cubicBezTo>
                <a:cubicBezTo>
                  <a:pt x="0" y="60423"/>
                  <a:pt x="1670" y="85835"/>
                  <a:pt x="4592" y="109270"/>
                </a:cubicBezTo>
                <a:cubicBezTo>
                  <a:pt x="22129" y="116329"/>
                  <a:pt x="40751" y="120000"/>
                  <a:pt x="59958" y="120000"/>
                </a:cubicBezTo>
                <a:cubicBezTo>
                  <a:pt x="79248" y="120000"/>
                  <a:pt x="97870" y="116329"/>
                  <a:pt x="115407" y="109270"/>
                </a:cubicBezTo>
                <a:cubicBezTo>
                  <a:pt x="118329" y="85835"/>
                  <a:pt x="120000" y="60423"/>
                  <a:pt x="120000" y="33600"/>
                </a:cubicBezTo>
                <a:cubicBezTo>
                  <a:pt x="120000" y="22305"/>
                  <a:pt x="119665" y="11011"/>
                  <a:pt x="119081" y="0"/>
                </a:cubicBezTo>
                <a:cubicBezTo>
                  <a:pt x="101461" y="12705"/>
                  <a:pt x="81252" y="20047"/>
                  <a:pt x="59874" y="20047"/>
                </a:cubicBezTo>
              </a:path>
            </a:pathLst>
          </a:custGeom>
          <a:solidFill>
            <a:srgbClr val="3C78D8"/>
          </a:solidFill>
          <a:ln w="9525" cap="flat" cmpd="sng">
            <a:solidFill>
              <a:srgbClr val="3C78D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DE COMBINAR LAS DOS DISCIPLINAS</a:t>
            </a:r>
            <a:endParaRPr dirty="0"/>
          </a:p>
        </p:txBody>
      </p:sp>
      <p:sp>
        <p:nvSpPr>
          <p:cNvPr id="252" name="Google Shape;252;p36"/>
          <p:cNvSpPr/>
          <p:nvPr/>
        </p:nvSpPr>
        <p:spPr>
          <a:xfrm>
            <a:off x="4423480" y="4471496"/>
            <a:ext cx="293100" cy="256200"/>
          </a:xfrm>
          <a:prstGeom prst="ellipse">
            <a:avLst/>
          </a:prstGeom>
          <a:solidFill>
            <a:srgbClr val="3135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4158235" y="3995438"/>
            <a:ext cx="830400" cy="60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11448"/>
                </a:moveTo>
                <a:cubicBezTo>
                  <a:pt x="120000" y="116137"/>
                  <a:pt x="117195" y="120000"/>
                  <a:pt x="113589" y="120000"/>
                </a:cubicBezTo>
                <a:cubicBezTo>
                  <a:pt x="6210" y="120000"/>
                  <a:pt x="6210" y="120000"/>
                  <a:pt x="6210" y="120000"/>
                </a:cubicBezTo>
                <a:cubicBezTo>
                  <a:pt x="2804" y="120000"/>
                  <a:pt x="0" y="116137"/>
                  <a:pt x="0" y="111448"/>
                </a:cubicBezTo>
                <a:cubicBezTo>
                  <a:pt x="0" y="8551"/>
                  <a:pt x="0" y="8551"/>
                  <a:pt x="0" y="8551"/>
                </a:cubicBezTo>
                <a:cubicBezTo>
                  <a:pt x="0" y="3862"/>
                  <a:pt x="2804" y="0"/>
                  <a:pt x="6210" y="0"/>
                </a:cubicBezTo>
                <a:cubicBezTo>
                  <a:pt x="113589" y="0"/>
                  <a:pt x="113589" y="0"/>
                  <a:pt x="113589" y="0"/>
                </a:cubicBezTo>
                <a:cubicBezTo>
                  <a:pt x="117195" y="0"/>
                  <a:pt x="120000" y="3862"/>
                  <a:pt x="120000" y="8551"/>
                </a:cubicBezTo>
                <a:lnTo>
                  <a:pt x="120000" y="111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4092913" y="3857867"/>
            <a:ext cx="960900" cy="21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591" y="0"/>
                </a:moveTo>
                <a:cubicBezTo>
                  <a:pt x="105650" y="12162"/>
                  <a:pt x="70852" y="17837"/>
                  <a:pt x="59730" y="18648"/>
                </a:cubicBezTo>
                <a:cubicBezTo>
                  <a:pt x="48789" y="17837"/>
                  <a:pt x="14170" y="12162"/>
                  <a:pt x="3228" y="0"/>
                </a:cubicBezTo>
                <a:cubicBezTo>
                  <a:pt x="3228" y="0"/>
                  <a:pt x="0" y="1621"/>
                  <a:pt x="2511" y="19459"/>
                </a:cubicBezTo>
                <a:cubicBezTo>
                  <a:pt x="2511" y="19459"/>
                  <a:pt x="4304" y="23513"/>
                  <a:pt x="4663" y="54324"/>
                </a:cubicBezTo>
                <a:cubicBezTo>
                  <a:pt x="5201" y="84324"/>
                  <a:pt x="3228" y="104594"/>
                  <a:pt x="5919" y="120000"/>
                </a:cubicBezTo>
                <a:cubicBezTo>
                  <a:pt x="56502" y="120000"/>
                  <a:pt x="56502" y="120000"/>
                  <a:pt x="56502" y="120000"/>
                </a:cubicBezTo>
                <a:cubicBezTo>
                  <a:pt x="63139" y="120000"/>
                  <a:pt x="63139" y="120000"/>
                  <a:pt x="63139" y="120000"/>
                </a:cubicBezTo>
                <a:cubicBezTo>
                  <a:pt x="114080" y="120000"/>
                  <a:pt x="114080" y="120000"/>
                  <a:pt x="114080" y="120000"/>
                </a:cubicBezTo>
                <a:cubicBezTo>
                  <a:pt x="116771" y="104594"/>
                  <a:pt x="114798" y="84324"/>
                  <a:pt x="115336" y="54324"/>
                </a:cubicBezTo>
                <a:cubicBezTo>
                  <a:pt x="115695" y="23513"/>
                  <a:pt x="117488" y="20270"/>
                  <a:pt x="117488" y="20270"/>
                </a:cubicBezTo>
                <a:cubicBezTo>
                  <a:pt x="120000" y="2432"/>
                  <a:pt x="116591" y="0"/>
                  <a:pt x="116591" y="0"/>
                </a:cubicBezTo>
              </a:path>
            </a:pathLst>
          </a:custGeom>
          <a:gradFill>
            <a:gsLst>
              <a:gs pos="0">
                <a:srgbClr val="7F7F7F"/>
              </a:gs>
              <a:gs pos="25000">
                <a:srgbClr val="A5A5A5"/>
              </a:gs>
              <a:gs pos="50000">
                <a:srgbClr val="D8D8D8"/>
              </a:gs>
              <a:gs pos="75000">
                <a:srgbClr val="A5A5A5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254732" y="4134989"/>
            <a:ext cx="165300" cy="4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4726828" y="4134989"/>
            <a:ext cx="165300" cy="4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4147348" y="4413102"/>
            <a:ext cx="852300" cy="5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53023"/>
                </a:moveTo>
                <a:cubicBezTo>
                  <a:pt x="120000" y="53023"/>
                  <a:pt x="120000" y="53023"/>
                  <a:pt x="120000" y="53023"/>
                </a:cubicBezTo>
                <a:cubicBezTo>
                  <a:pt x="119804" y="33488"/>
                  <a:pt x="118829" y="16744"/>
                  <a:pt x="117463" y="5581"/>
                </a:cubicBezTo>
                <a:cubicBezTo>
                  <a:pt x="117463" y="5581"/>
                  <a:pt x="117463" y="5581"/>
                  <a:pt x="117268" y="5581"/>
                </a:cubicBezTo>
                <a:cubicBezTo>
                  <a:pt x="117073" y="5581"/>
                  <a:pt x="116878" y="2790"/>
                  <a:pt x="116682" y="2790"/>
                </a:cubicBezTo>
                <a:cubicBezTo>
                  <a:pt x="116682" y="2790"/>
                  <a:pt x="116682" y="2790"/>
                  <a:pt x="116682" y="2790"/>
                </a:cubicBezTo>
                <a:cubicBezTo>
                  <a:pt x="116487" y="2790"/>
                  <a:pt x="116292" y="2790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90"/>
                  <a:pt x="3512" y="2790"/>
                  <a:pt x="3317" y="2790"/>
                </a:cubicBezTo>
                <a:cubicBezTo>
                  <a:pt x="3121" y="2790"/>
                  <a:pt x="3121" y="2790"/>
                  <a:pt x="3121" y="2790"/>
                </a:cubicBezTo>
                <a:cubicBezTo>
                  <a:pt x="2926" y="2790"/>
                  <a:pt x="2731" y="5581"/>
                  <a:pt x="2536" y="5581"/>
                </a:cubicBezTo>
                <a:cubicBezTo>
                  <a:pt x="2536" y="5581"/>
                  <a:pt x="2536" y="5581"/>
                  <a:pt x="2536" y="5581"/>
                </a:cubicBezTo>
                <a:cubicBezTo>
                  <a:pt x="2341" y="8372"/>
                  <a:pt x="2146" y="837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975" y="22325"/>
                  <a:pt x="195" y="36279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5813"/>
                  <a:pt x="0" y="58604"/>
                  <a:pt x="0" y="61395"/>
                </a:cubicBezTo>
                <a:cubicBezTo>
                  <a:pt x="0" y="92093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093"/>
                  <a:pt x="120000" y="61395"/>
                </a:cubicBezTo>
                <a:cubicBezTo>
                  <a:pt x="120000" y="58604"/>
                  <a:pt x="120000" y="55813"/>
                  <a:pt x="120000" y="53023"/>
                </a:cubicBezTo>
                <a:cubicBezTo>
                  <a:pt x="120000" y="53023"/>
                  <a:pt x="120000" y="53023"/>
                  <a:pt x="120000" y="5302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4147348" y="4310171"/>
            <a:ext cx="852300" cy="6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4147348" y="4206250"/>
            <a:ext cx="852300" cy="6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5454"/>
                </a:cubicBezTo>
                <a:cubicBezTo>
                  <a:pt x="117463" y="5454"/>
                  <a:pt x="117463" y="5454"/>
                  <a:pt x="117268" y="5454"/>
                </a:cubicBezTo>
                <a:cubicBezTo>
                  <a:pt x="117073" y="5454"/>
                  <a:pt x="116878" y="2727"/>
                  <a:pt x="116682" y="2727"/>
                </a:cubicBezTo>
                <a:cubicBezTo>
                  <a:pt x="116682" y="2727"/>
                  <a:pt x="116682" y="2727"/>
                  <a:pt x="116682" y="2727"/>
                </a:cubicBezTo>
                <a:cubicBezTo>
                  <a:pt x="116487" y="2727"/>
                  <a:pt x="116292" y="2727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27"/>
                  <a:pt x="3512" y="2727"/>
                  <a:pt x="3317" y="2727"/>
                </a:cubicBezTo>
                <a:cubicBezTo>
                  <a:pt x="3121" y="2727"/>
                  <a:pt x="3121" y="2727"/>
                  <a:pt x="3121" y="2727"/>
                </a:cubicBezTo>
                <a:cubicBezTo>
                  <a:pt x="2926" y="2727"/>
                  <a:pt x="2731" y="5454"/>
                  <a:pt x="2536" y="5454"/>
                </a:cubicBezTo>
                <a:cubicBezTo>
                  <a:pt x="2536" y="5454"/>
                  <a:pt x="2536" y="5454"/>
                  <a:pt x="2536" y="5454"/>
                </a:cubicBezTo>
                <a:cubicBezTo>
                  <a:pt x="2341" y="8181"/>
                  <a:pt x="2146" y="8181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0000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0000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4147348" y="4103318"/>
            <a:ext cx="852300" cy="6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682" y="120000"/>
                </a:move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3636"/>
                </a:cubicBezTo>
                <a:cubicBezTo>
                  <a:pt x="1951" y="13636"/>
                  <a:pt x="1951" y="13636"/>
                  <a:pt x="1951" y="13636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2322649" y="3440228"/>
            <a:ext cx="1817700" cy="45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12334" y="0"/>
                </a:lnTo>
                <a:lnTo>
                  <a:pt x="0" y="59879"/>
                </a:lnTo>
                <a:lnTo>
                  <a:pt x="12334" y="120000"/>
                </a:lnTo>
                <a:lnTo>
                  <a:pt x="119999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3819750" y="1507275"/>
            <a:ext cx="1504500" cy="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57" y="120000"/>
                </a:moveTo>
                <a:cubicBezTo>
                  <a:pt x="83094" y="120000"/>
                  <a:pt x="104412" y="108987"/>
                  <a:pt x="120000" y="88860"/>
                </a:cubicBezTo>
                <a:cubicBezTo>
                  <a:pt x="105329" y="34936"/>
                  <a:pt x="83782" y="0"/>
                  <a:pt x="60057" y="0"/>
                </a:cubicBezTo>
                <a:cubicBezTo>
                  <a:pt x="35300" y="0"/>
                  <a:pt x="14670" y="36455"/>
                  <a:pt x="0" y="90379"/>
                </a:cubicBezTo>
                <a:cubicBezTo>
                  <a:pt x="15587" y="110506"/>
                  <a:pt x="37134" y="120000"/>
                  <a:pt x="60057" y="120000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3632268" y="2896855"/>
            <a:ext cx="1878600" cy="56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53" y="11692"/>
                </a:moveTo>
                <a:cubicBezTo>
                  <a:pt x="39164" y="11692"/>
                  <a:pt x="19025" y="7692"/>
                  <a:pt x="0" y="0"/>
                </a:cubicBezTo>
                <a:cubicBezTo>
                  <a:pt x="1856" y="15076"/>
                  <a:pt x="4269" y="29230"/>
                  <a:pt x="7053" y="42461"/>
                </a:cubicBezTo>
                <a:cubicBezTo>
                  <a:pt x="7238" y="43692"/>
                  <a:pt x="15498" y="82461"/>
                  <a:pt x="19675" y="116307"/>
                </a:cubicBezTo>
                <a:cubicBezTo>
                  <a:pt x="32946" y="118769"/>
                  <a:pt x="46496" y="120000"/>
                  <a:pt x="60232" y="120000"/>
                </a:cubicBezTo>
                <a:cubicBezTo>
                  <a:pt x="73689" y="120000"/>
                  <a:pt x="86867" y="118769"/>
                  <a:pt x="99860" y="116307"/>
                </a:cubicBezTo>
                <a:cubicBezTo>
                  <a:pt x="103109" y="90153"/>
                  <a:pt x="108491" y="62461"/>
                  <a:pt x="110812" y="51076"/>
                </a:cubicBezTo>
                <a:cubicBezTo>
                  <a:pt x="114524" y="35692"/>
                  <a:pt x="117587" y="18461"/>
                  <a:pt x="119999" y="0"/>
                </a:cubicBezTo>
                <a:cubicBezTo>
                  <a:pt x="100974" y="7692"/>
                  <a:pt x="80835" y="11692"/>
                  <a:pt x="59953" y="11692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5583431" y="2336663"/>
            <a:ext cx="5700" cy="5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90000"/>
                </a:moveTo>
                <a:cubicBezTo>
                  <a:pt x="120000" y="90000"/>
                  <a:pt x="120000" y="0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120000" y="9000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3949404" y="3440204"/>
            <a:ext cx="1241100" cy="45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694" y="4571"/>
                </a:moveTo>
                <a:cubicBezTo>
                  <a:pt x="40138" y="4571"/>
                  <a:pt x="19861" y="3047"/>
                  <a:pt x="0" y="0"/>
                </a:cubicBezTo>
                <a:cubicBezTo>
                  <a:pt x="555" y="3428"/>
                  <a:pt x="1111" y="6857"/>
                  <a:pt x="1527" y="10285"/>
                </a:cubicBezTo>
                <a:cubicBezTo>
                  <a:pt x="7222" y="55238"/>
                  <a:pt x="6944" y="120000"/>
                  <a:pt x="21527" y="120000"/>
                </a:cubicBezTo>
                <a:cubicBezTo>
                  <a:pt x="59861" y="120000"/>
                  <a:pt x="59861" y="120000"/>
                  <a:pt x="59861" y="120000"/>
                </a:cubicBezTo>
                <a:cubicBezTo>
                  <a:pt x="60277" y="120000"/>
                  <a:pt x="60277" y="120000"/>
                  <a:pt x="60277" y="120000"/>
                </a:cubicBezTo>
                <a:cubicBezTo>
                  <a:pt x="98472" y="120000"/>
                  <a:pt x="98472" y="120000"/>
                  <a:pt x="98472" y="120000"/>
                </a:cubicBezTo>
                <a:cubicBezTo>
                  <a:pt x="113055" y="120000"/>
                  <a:pt x="112777" y="55238"/>
                  <a:pt x="118611" y="10285"/>
                </a:cubicBezTo>
                <a:cubicBezTo>
                  <a:pt x="119027" y="6857"/>
                  <a:pt x="119444" y="3428"/>
                  <a:pt x="120000" y="0"/>
                </a:cubicBezTo>
                <a:cubicBezTo>
                  <a:pt x="100555" y="3047"/>
                  <a:pt x="80833" y="4571"/>
                  <a:pt x="60694" y="4571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5649987" y="1831275"/>
            <a:ext cx="1676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b="0" i="0" u="none" strike="noStrike" cap="none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Entender el comportamiento de los clientes.</a:t>
            </a:r>
            <a:endParaRPr sz="1000" b="0" i="0" u="none" strike="noStrike" cap="none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5421137" y="2911800"/>
            <a:ext cx="139935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b="0" i="0" u="none" strike="noStrike" cap="none" dirty="0">
                <a:solidFill>
                  <a:schemeClr val="accent4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Predecir el comportamiento de los clientes</a:t>
            </a:r>
            <a:r>
              <a:rPr lang="en" sz="1000" b="0" i="0" u="none" strike="noStrike" cap="none" dirty="0">
                <a:solidFill>
                  <a:schemeClr val="accent4">
                    <a:lumMod val="75000"/>
                  </a:schemeClr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1000" b="0" i="0" u="none" strike="noStrike" cap="none" dirty="0">
              <a:solidFill>
                <a:schemeClr val="accent4">
                  <a:lumMod val="75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2605087" y="3440200"/>
            <a:ext cx="13920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b="0" i="0" u="none" strike="noStrike" cap="none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Mejorar el costo por adquisición y tasas de conversión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1000" b="0" i="0" u="none" strike="noStrike" cap="none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2005879" y="2340864"/>
            <a:ext cx="15822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Comprender la interacción de los clientes con los productos.</a:t>
            </a:r>
            <a:endParaRPr sz="1000" b="0" i="0" u="none" strike="noStrike" cap="none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70" name="Google Shape;270;p36"/>
          <p:cNvGrpSpPr/>
          <p:nvPr/>
        </p:nvGrpSpPr>
        <p:grpSpPr>
          <a:xfrm>
            <a:off x="4438266" y="2568491"/>
            <a:ext cx="265704" cy="249986"/>
            <a:chOff x="5972700" y="2330200"/>
            <a:chExt cx="411625" cy="387275"/>
          </a:xfrm>
        </p:grpSpPr>
        <p:sp>
          <p:nvSpPr>
            <p:cNvPr id="271" name="Google Shape;271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36"/>
          <p:cNvGrpSpPr/>
          <p:nvPr/>
        </p:nvGrpSpPr>
        <p:grpSpPr>
          <a:xfrm>
            <a:off x="4426082" y="2099453"/>
            <a:ext cx="290072" cy="194957"/>
            <a:chOff x="1244800" y="3717225"/>
            <a:chExt cx="449375" cy="302025"/>
          </a:xfrm>
        </p:grpSpPr>
        <p:sp>
          <p:nvSpPr>
            <p:cNvPr id="274" name="Google Shape;274;p36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6"/>
          <p:cNvGrpSpPr/>
          <p:nvPr/>
        </p:nvGrpSpPr>
        <p:grpSpPr>
          <a:xfrm>
            <a:off x="4430012" y="1629085"/>
            <a:ext cx="282213" cy="220503"/>
            <a:chOff x="1923075" y="3694075"/>
            <a:chExt cx="437200" cy="341600"/>
          </a:xfrm>
        </p:grpSpPr>
        <p:sp>
          <p:nvSpPr>
            <p:cNvPr id="281" name="Google Shape;281;p36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4435514" y="3561151"/>
            <a:ext cx="271207" cy="240949"/>
            <a:chOff x="5292575" y="3681900"/>
            <a:chExt cx="420150" cy="373275"/>
          </a:xfrm>
        </p:grpSpPr>
        <p:sp>
          <p:nvSpPr>
            <p:cNvPr id="291" name="Google Shape;291;p3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6"/>
          <p:cNvGrpSpPr/>
          <p:nvPr/>
        </p:nvGrpSpPr>
        <p:grpSpPr>
          <a:xfrm>
            <a:off x="4488187" y="3063695"/>
            <a:ext cx="165861" cy="262961"/>
            <a:chOff x="6718575" y="2318625"/>
            <a:chExt cx="256950" cy="407375"/>
          </a:xfrm>
        </p:grpSpPr>
        <p:sp>
          <p:nvSpPr>
            <p:cNvPr id="299" name="Google Shape;299;p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2572050" y="0"/>
            <a:ext cx="39999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ctrTitle" idx="4294967295"/>
          </p:nvPr>
        </p:nvSpPr>
        <p:spPr>
          <a:xfrm>
            <a:off x="2880950" y="2573950"/>
            <a:ext cx="3365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Indicadores de Desempeño en el Marketing</a:t>
            </a:r>
            <a:endParaRPr sz="3200" dirty="0"/>
          </a:p>
        </p:txBody>
      </p:sp>
      <p:grpSp>
        <p:nvGrpSpPr>
          <p:cNvPr id="166" name="Google Shape;166;p29"/>
          <p:cNvGrpSpPr/>
          <p:nvPr/>
        </p:nvGrpSpPr>
        <p:grpSpPr>
          <a:xfrm>
            <a:off x="4212252" y="836318"/>
            <a:ext cx="702681" cy="1114048"/>
            <a:chOff x="6718575" y="2318625"/>
            <a:chExt cx="256950" cy="407375"/>
          </a:xfrm>
        </p:grpSpPr>
        <p:sp>
          <p:nvSpPr>
            <p:cNvPr id="167" name="Google Shape;167;p2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00B2FF"/>
      </a:accent1>
      <a:accent2>
        <a:srgbClr val="99B6E9"/>
      </a:accent2>
      <a:accent3>
        <a:srgbClr val="3C78D8"/>
      </a:accent3>
      <a:accent4>
        <a:srgbClr val="1C4587"/>
      </a:accent4>
      <a:accent5>
        <a:srgbClr val="8B81D2"/>
      </a:accent5>
      <a:accent6>
        <a:srgbClr val="231F20"/>
      </a:accent6>
      <a:hlink>
        <a:srgbClr val="00B2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852</Words>
  <Application>Microsoft Office PowerPoint</Application>
  <PresentationFormat>Presentación en pantalla (16:9)</PresentationFormat>
  <Paragraphs>108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Muli</vt:lpstr>
      <vt:lpstr>Calibri</vt:lpstr>
      <vt:lpstr>Montserrat</vt:lpstr>
      <vt:lpstr>Georgia</vt:lpstr>
      <vt:lpstr>Arial</vt:lpstr>
      <vt:lpstr>Wingdings</vt:lpstr>
      <vt:lpstr>Banquo template</vt:lpstr>
      <vt:lpstr>Banquo template</vt:lpstr>
      <vt:lpstr>Análisis de Campañas de Marketing con Python</vt:lpstr>
      <vt:lpstr>¿Quién soy?</vt:lpstr>
      <vt:lpstr>¿Quién soy?</vt:lpstr>
      <vt:lpstr>¿Quién soy?</vt:lpstr>
      <vt:lpstr>¿Quién soy?</vt:lpstr>
      <vt:lpstr>Presentación de PowerPoint</vt:lpstr>
      <vt:lpstr>CAMBIOS EN LA ERA DIGITAL</vt:lpstr>
      <vt:lpstr>RESULTADOS DE COMBINAR LAS DOS DISCIPLINAS</vt:lpstr>
      <vt:lpstr>Indicadores de Desempeño en el Marketing</vt:lpstr>
      <vt:lpstr>1. INGRESOS POR VENTA</vt:lpstr>
      <vt:lpstr>INGRESOS POR VENTA</vt:lpstr>
      <vt:lpstr>2. COSTO POR ADQUISICIÓN (CPA)</vt:lpstr>
      <vt:lpstr>COSTO POR ADQUISICIÓN (CPA)</vt:lpstr>
      <vt:lpstr>3. CLICK-THROUGH RATE (CTR)</vt:lpstr>
      <vt:lpstr>CLICK-THROUGH RATE (CTR)</vt:lpstr>
      <vt:lpstr>4. CONVERSION RATE</vt:lpstr>
      <vt:lpstr>CONVERSION RATE</vt:lpstr>
      <vt:lpstr>DATA SCIENCE APLICADO AL MARKETING</vt:lpstr>
      <vt:lpstr>¿QUÉ HAREMOS EN PYTHON?</vt:lpstr>
      <vt:lpstr>Enfocar campañas a…</vt:lpstr>
      <vt:lpstr>Enfocar campañas a…</vt:lpstr>
      <vt:lpstr>Beneficios</vt:lpstr>
      <vt:lpstr>Bibliografía</vt:lpstr>
      <vt:lpstr>Github</vt:lpstr>
      <vt:lpstr>!Muchas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Campañas de Marketing con Python</dc:title>
  <dc:creator>lalemus</dc:creator>
  <cp:lastModifiedBy>lalemus</cp:lastModifiedBy>
  <cp:revision>21</cp:revision>
  <dcterms:modified xsi:type="dcterms:W3CDTF">2021-04-04T13:42:40Z</dcterms:modified>
</cp:coreProperties>
</file>